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1" r:id="rId1"/>
  </p:sldMasterIdLst>
  <p:notesMasterIdLst>
    <p:notesMasterId r:id="rId3"/>
  </p:notesMasterIdLst>
  <p:sldIdLst>
    <p:sldId id="424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688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375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0639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7517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4398" algn="l" defTabSz="45688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1275" algn="l" defTabSz="45688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198156" algn="l" defTabSz="45688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5033" algn="l" defTabSz="45688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800000"/>
    <a:srgbClr val="FFCC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959"/>
    <p:restoredTop sz="77929" autoAdjust="0"/>
  </p:normalViewPr>
  <p:slideViewPr>
    <p:cSldViewPr>
      <p:cViewPr>
        <p:scale>
          <a:sx n="85" d="100"/>
          <a:sy n="85" d="100"/>
        </p:scale>
        <p:origin x="2856" y="456"/>
      </p:cViewPr>
      <p:guideLst>
        <p:guide orient="horz" pos="235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4" d="100"/>
        <a:sy n="204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687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38EF88-ABA3-6A43-BE94-61C1FB6BF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178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688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375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063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751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4398" algn="l" defTabSz="4568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275" algn="l" defTabSz="4568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156" algn="l" defTabSz="4568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033" algn="l" defTabSz="4568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960C3-C098-8C49-87DA-292DA6F71F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134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376" tIns="45688" rIns="91376" bIns="456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cs typeface="Times New Roman" charset="0"/>
              </a:defRPr>
            </a:lvl1pPr>
          </a:lstStyle>
          <a:p>
            <a:pPr>
              <a:defRPr/>
            </a:pPr>
            <a:fld id="{F3E0B065-6F85-1942-B475-8BA0555833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9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Times New Roman" charset="0"/>
        </a:defRPr>
      </a:lvl5pPr>
      <a:lvl6pPr marL="45688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Times New Roman" charset="0"/>
          <a:cs typeface="Times New Roman" charset="0"/>
        </a:defRPr>
      </a:lvl6pPr>
      <a:lvl7pPr marL="91375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Times New Roman" charset="0"/>
          <a:cs typeface="Times New Roman" charset="0"/>
        </a:defRPr>
      </a:lvl7pPr>
      <a:lvl8pPr marL="137063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Times New Roman" charset="0"/>
          <a:cs typeface="Times New Roman" charset="0"/>
        </a:defRPr>
      </a:lvl8pPr>
      <a:lvl9pPr marL="182751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Times New Roman" charset="0"/>
          <a:cs typeface="Times New Roman" charset="0"/>
        </a:defRPr>
      </a:lvl9pPr>
    </p:titleStyle>
    <p:bodyStyle>
      <a:lvl1pPr marL="342659" indent="-34265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428" indent="-285548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2199" indent="-228439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599077" indent="-228439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5957" indent="-228439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2836" indent="-22843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69716" indent="-22843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6595" indent="-22843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3472" indent="-22843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80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58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39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17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398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275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156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033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9" name="Rectangle 3" descr="EXPTEXTB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90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76" tIns="45688" rIns="91376" bIns="45688" anchor="ctr"/>
          <a:lstStyle/>
          <a:p>
            <a:endParaRPr lang="en-US">
              <a:solidFill>
                <a:srgbClr val="000000"/>
              </a:solidFill>
              <a:latin typeface="Arial" charset="0"/>
              <a:cs typeface="Times New Roman" charset="0"/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76200" y="1143003"/>
            <a:ext cx="6248400" cy="708025"/>
          </a:xfrm>
          <a:prstGeom prst="rect">
            <a:avLst/>
          </a:prstGeom>
          <a:gradFill flip="none" rotWithShape="1">
            <a:gsLst>
              <a:gs pos="64000">
                <a:schemeClr val="tx2">
                  <a:lumMod val="25000"/>
                  <a:lumOff val="75000"/>
                </a:schemeClr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5688" rIns="0" bIns="4568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ar-JO" sz="2000" b="1" dirty="0">
                <a:solidFill>
                  <a:srgbClr val="000000"/>
                </a:solidFill>
                <a:latin typeface="Arial" charset="0"/>
                <a:ea typeface="+mn-ea"/>
                <a:cs typeface="Times New Roman"/>
              </a:rPr>
              <a:t>إلى أقصى الأرض (أع 1: 8)</a:t>
            </a:r>
            <a:endParaRPr lang="en-US" sz="2000" b="1" dirty="0">
              <a:solidFill>
                <a:srgbClr val="000000"/>
              </a:solidFill>
              <a:latin typeface="Arial" charset="0"/>
              <a:ea typeface="+mn-ea"/>
              <a:cs typeface="Times New Roman"/>
            </a:endParaRPr>
          </a:p>
          <a:p>
            <a:pPr>
              <a:defRPr/>
            </a:pPr>
            <a:r>
              <a:rPr lang="ar-JO" sz="1600" b="1" dirty="0">
                <a:solidFill>
                  <a:srgbClr val="000000"/>
                </a:solidFill>
                <a:latin typeface="Arial" charset="0"/>
                <a:ea typeface="+mn-ea"/>
                <a:cs typeface="Times New Roman"/>
              </a:rPr>
              <a:t>أع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ea typeface="+mn-ea"/>
                <a:cs typeface="Times New Roman"/>
              </a:rPr>
              <a:t> </a:t>
            </a:r>
            <a:r>
              <a:rPr lang="ar-JO" sz="2000" b="1" dirty="0">
                <a:solidFill>
                  <a:srgbClr val="000000"/>
                </a:solidFill>
                <a:latin typeface="Arial" charset="0"/>
                <a:ea typeface="+mn-ea"/>
                <a:cs typeface="Times New Roman"/>
              </a:rPr>
              <a:t>9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ea typeface="+mn-ea"/>
                <a:cs typeface="Times New Roman"/>
              </a:rPr>
              <a:t>  </a:t>
            </a:r>
            <a:r>
              <a:rPr lang="ar-JO" sz="2000" b="1" dirty="0">
                <a:solidFill>
                  <a:srgbClr val="000000"/>
                </a:solidFill>
                <a:latin typeface="Arial" charset="0"/>
                <a:ea typeface="+mn-ea"/>
                <a:cs typeface="Times New Roman"/>
              </a:rPr>
              <a:t>13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ea typeface="+mn-ea"/>
                <a:cs typeface="Times New Roman"/>
              </a:rPr>
              <a:t>       </a:t>
            </a:r>
            <a:r>
              <a:rPr lang="ar-JO" sz="2000" b="1" dirty="0">
                <a:solidFill>
                  <a:srgbClr val="000000"/>
                </a:solidFill>
                <a:latin typeface="Arial" charset="0"/>
                <a:ea typeface="+mn-ea"/>
                <a:cs typeface="Times New Roman"/>
              </a:rPr>
              <a:t>14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ea typeface="+mn-ea"/>
                <a:cs typeface="Times New Roman"/>
              </a:rPr>
              <a:t>    </a:t>
            </a:r>
            <a:r>
              <a:rPr lang="ar-JO" sz="2000" b="1" dirty="0">
                <a:solidFill>
                  <a:srgbClr val="000000"/>
                </a:solidFill>
                <a:latin typeface="Arial" charset="0"/>
                <a:ea typeface="+mn-ea"/>
                <a:cs typeface="Times New Roman"/>
              </a:rPr>
              <a:t>15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ea typeface="+mn-ea"/>
                <a:cs typeface="Times New Roman"/>
              </a:rPr>
              <a:t>  </a:t>
            </a:r>
            <a:r>
              <a:rPr lang="ar-JO" sz="2000" b="1" dirty="0">
                <a:solidFill>
                  <a:srgbClr val="000000"/>
                </a:solidFill>
                <a:latin typeface="Arial" charset="0"/>
                <a:ea typeface="+mn-ea"/>
                <a:cs typeface="Times New Roman"/>
              </a:rPr>
              <a:t>16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ea typeface="+mn-ea"/>
                <a:cs typeface="Times New Roman"/>
              </a:rPr>
              <a:t>          </a:t>
            </a:r>
            <a:r>
              <a:rPr lang="ar-JO" sz="2000" b="1" dirty="0">
                <a:solidFill>
                  <a:srgbClr val="000000"/>
                </a:solidFill>
                <a:latin typeface="Arial" charset="0"/>
                <a:ea typeface="+mn-ea"/>
                <a:cs typeface="Times New Roman"/>
              </a:rPr>
              <a:t>18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ea typeface="+mn-ea"/>
                <a:cs typeface="Times New Roman"/>
              </a:rPr>
              <a:t>           </a:t>
            </a:r>
            <a:r>
              <a:rPr lang="ar-JO" sz="2000" b="1" dirty="0">
                <a:solidFill>
                  <a:srgbClr val="000000"/>
                </a:solidFill>
                <a:latin typeface="Arial" charset="0"/>
                <a:ea typeface="+mn-ea"/>
                <a:cs typeface="Times New Roman"/>
              </a:rPr>
              <a:t>21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ea typeface="+mn-ea"/>
                <a:cs typeface="Times New Roman"/>
              </a:rPr>
              <a:t>     </a:t>
            </a:r>
            <a:r>
              <a:rPr lang="ar-JO" sz="2000" b="1" dirty="0">
                <a:solidFill>
                  <a:srgbClr val="000000"/>
                </a:solidFill>
                <a:latin typeface="Arial" charset="0"/>
                <a:ea typeface="+mn-ea"/>
                <a:cs typeface="Times New Roman"/>
              </a:rPr>
              <a:t>27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ea typeface="+mn-ea"/>
                <a:cs typeface="Times New Roman"/>
              </a:rPr>
              <a:t>     </a:t>
            </a:r>
            <a:r>
              <a:rPr lang="ar-JO" sz="2000" b="1" dirty="0">
                <a:solidFill>
                  <a:srgbClr val="000000"/>
                </a:solidFill>
                <a:latin typeface="Arial" charset="0"/>
                <a:ea typeface="+mn-ea"/>
                <a:cs typeface="Times New Roman"/>
              </a:rPr>
              <a:t>28</a:t>
            </a:r>
            <a:endParaRPr lang="en-US" sz="2000" b="1" dirty="0">
              <a:solidFill>
                <a:srgbClr val="000000"/>
              </a:solidFill>
              <a:latin typeface="Arial" charset="0"/>
              <a:ea typeface="+mn-ea"/>
              <a:cs typeface="Times New Roman"/>
            </a:endParaRPr>
          </a:p>
        </p:txBody>
      </p:sp>
      <p:sp>
        <p:nvSpPr>
          <p:cNvPr id="217091" name="Text Box 16"/>
          <p:cNvSpPr txBox="1">
            <a:spLocks noChangeArrowheads="1"/>
          </p:cNvSpPr>
          <p:nvPr/>
        </p:nvSpPr>
        <p:spPr bwMode="auto">
          <a:xfrm>
            <a:off x="1828800" y="2338388"/>
            <a:ext cx="8382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JO" sz="12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خريف 49</a:t>
            </a:r>
            <a:endParaRPr lang="en-US" sz="1200" b="1" dirty="0">
              <a:solidFill>
                <a:srgbClr val="FFFFFF"/>
              </a:solidFill>
              <a:latin typeface="Arial Narrow" charset="0"/>
              <a:cs typeface="Times New Roman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ar-JO" sz="16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المجمع</a:t>
            </a:r>
            <a:endParaRPr lang="en-US" sz="1600" b="1" dirty="0">
              <a:solidFill>
                <a:srgbClr val="FFFFFF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217092" name="Text Box 17"/>
          <p:cNvSpPr txBox="1">
            <a:spLocks noChangeArrowheads="1"/>
          </p:cNvSpPr>
          <p:nvPr/>
        </p:nvSpPr>
        <p:spPr bwMode="auto">
          <a:xfrm>
            <a:off x="4724400" y="2133600"/>
            <a:ext cx="685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JO" sz="12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أيار 57</a:t>
            </a:r>
          </a:p>
          <a:p>
            <a:pPr algn="ctr" eaLnBrk="1" hangingPunct="1">
              <a:spcBef>
                <a:spcPct val="50000"/>
              </a:spcBef>
            </a:pPr>
            <a:r>
              <a:rPr lang="ar-JO" sz="12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آب 59</a:t>
            </a:r>
            <a:endParaRPr lang="en-US" sz="1200" b="1" dirty="0">
              <a:solidFill>
                <a:srgbClr val="FFFFFF"/>
              </a:solidFill>
              <a:latin typeface="Arial Narrow" charset="0"/>
              <a:cs typeface="Times New Roman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ar-JO" sz="16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المحاكمات</a:t>
            </a:r>
            <a:endParaRPr lang="en-US" sz="1800" b="1" dirty="0">
              <a:solidFill>
                <a:srgbClr val="FFFFFF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217093" name="Line 19"/>
          <p:cNvSpPr>
            <a:spLocks noChangeShapeType="1"/>
          </p:cNvSpPr>
          <p:nvPr/>
        </p:nvSpPr>
        <p:spPr bwMode="auto">
          <a:xfrm>
            <a:off x="0" y="2590800"/>
            <a:ext cx="90678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376" tIns="45688" rIns="91376" bIns="45688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7094" name="Text Box 20"/>
          <p:cNvSpPr txBox="1">
            <a:spLocks noChangeArrowheads="1"/>
          </p:cNvSpPr>
          <p:nvPr/>
        </p:nvSpPr>
        <p:spPr bwMode="auto">
          <a:xfrm>
            <a:off x="8296278" y="2324100"/>
            <a:ext cx="8477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JO" sz="12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ربيع 68</a:t>
            </a:r>
            <a:endParaRPr lang="en-US" sz="1200" b="1" dirty="0">
              <a:solidFill>
                <a:srgbClr val="FFFFFF"/>
              </a:solidFill>
              <a:latin typeface="Arial Narrow" charset="0"/>
              <a:cs typeface="Times New Roman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ar-JO" sz="14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توسع</a:t>
            </a:r>
          </a:p>
          <a:p>
            <a:pPr algn="ctr" eaLnBrk="1" hangingPunct="1">
              <a:spcBef>
                <a:spcPct val="50000"/>
              </a:spcBef>
            </a:pPr>
            <a:r>
              <a:rPr lang="ar-JO" sz="14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 الكنيسة</a:t>
            </a:r>
            <a:endParaRPr lang="en-US" sz="1600" b="1" dirty="0">
              <a:solidFill>
                <a:srgbClr val="FFFFFF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217095" name="Text Box 21"/>
          <p:cNvSpPr txBox="1">
            <a:spLocks noChangeArrowheads="1"/>
          </p:cNvSpPr>
          <p:nvPr/>
        </p:nvSpPr>
        <p:spPr bwMode="auto">
          <a:xfrm>
            <a:off x="0" y="3276600"/>
            <a:ext cx="9144000" cy="400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6" tIns="45688" rIns="91376" bIns="4568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JO" sz="20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35</a:t>
            </a:r>
            <a:r>
              <a:rPr lang="en-US" sz="20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           48          </a:t>
            </a:r>
            <a:r>
              <a:rPr lang="ar-JO" sz="20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49</a:t>
            </a:r>
            <a:r>
              <a:rPr lang="en-US" sz="20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        </a:t>
            </a:r>
            <a:r>
              <a:rPr lang="ar-JO" sz="20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50</a:t>
            </a:r>
            <a:r>
              <a:rPr lang="en-US" sz="20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          </a:t>
            </a:r>
            <a:r>
              <a:rPr lang="ar-JO" sz="20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52</a:t>
            </a:r>
            <a:r>
              <a:rPr lang="en-US" sz="20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  </a:t>
            </a:r>
            <a:r>
              <a:rPr lang="ar-JO" sz="20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53</a:t>
            </a:r>
            <a:r>
              <a:rPr lang="en-US" sz="20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         </a:t>
            </a:r>
            <a:r>
              <a:rPr lang="ar-JO" sz="20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57</a:t>
            </a:r>
            <a:r>
              <a:rPr lang="en-US" sz="20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        </a:t>
            </a:r>
            <a:r>
              <a:rPr lang="ar-JO" sz="20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60</a:t>
            </a:r>
            <a:r>
              <a:rPr lang="en-US" sz="20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           </a:t>
            </a:r>
            <a:r>
              <a:rPr lang="ar-JO" sz="20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62</a:t>
            </a:r>
            <a:r>
              <a:rPr lang="en-US" sz="20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            </a:t>
            </a:r>
            <a:r>
              <a:rPr lang="ar-JO" sz="20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67</a:t>
            </a:r>
            <a:r>
              <a:rPr lang="en-US" sz="20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           </a:t>
            </a:r>
            <a:r>
              <a:rPr lang="ar-JO" sz="20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68</a:t>
            </a:r>
            <a:r>
              <a:rPr lang="en-US" sz="20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     </a:t>
            </a:r>
            <a:r>
              <a:rPr lang="ar-JO" sz="20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95</a:t>
            </a:r>
            <a:endParaRPr lang="en-US" sz="2000" b="1" dirty="0">
              <a:solidFill>
                <a:srgbClr val="FFFFFF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217096" name="Text Box 7"/>
          <p:cNvSpPr txBox="1">
            <a:spLocks noChangeArrowheads="1"/>
          </p:cNvSpPr>
          <p:nvPr/>
        </p:nvSpPr>
        <p:spPr bwMode="auto">
          <a:xfrm>
            <a:off x="914400" y="2019593"/>
            <a:ext cx="990600" cy="131574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87000">
                <a:srgbClr val="CCFFCC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45688" bIns="0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JO" sz="12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نيسان 48-</a:t>
            </a:r>
            <a:br>
              <a:rPr lang="en-US" sz="12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</a:br>
            <a:r>
              <a:rPr lang="ar-JO" sz="12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أيلول 49</a:t>
            </a:r>
            <a:endParaRPr lang="en-US" sz="1200" b="1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  <a:p>
            <a:pPr algn="ctr" eaLnBrk="1" hangingPunct="1"/>
            <a:r>
              <a:rPr lang="ar-JO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1</a:t>
            </a:r>
            <a:br>
              <a:rPr lang="en-US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</a:br>
            <a:r>
              <a:rPr lang="ar-JO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غلاطية</a:t>
            </a:r>
            <a:endParaRPr lang="en-US" b="1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900" b="1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7315200" y="1996511"/>
            <a:ext cx="990600" cy="1338828"/>
          </a:xfrm>
          <a:prstGeom prst="rect">
            <a:avLst/>
          </a:prstGeom>
          <a:solidFill>
            <a:schemeClr val="accent4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0" tIns="0" rIns="45688" bIns="0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ar-JO" sz="12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خريف 67 – ربيع 68</a:t>
            </a:r>
            <a:endParaRPr lang="en-US" sz="1200" b="1" dirty="0">
              <a:solidFill>
                <a:srgbClr val="FFFFFF"/>
              </a:solidFill>
              <a:latin typeface="Arial Narrow" charset="0"/>
              <a:cs typeface="Times New Roman" charset="0"/>
            </a:endParaRPr>
          </a:p>
          <a:p>
            <a:pPr algn="ctr" eaLnBrk="1" hangingPunct="1">
              <a:defRPr/>
            </a:pPr>
            <a:r>
              <a:rPr lang="ar-JO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2</a:t>
            </a:r>
            <a:br>
              <a:rPr lang="en-US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</a:br>
            <a:r>
              <a:rPr lang="ar-JO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روما</a:t>
            </a:r>
            <a:endParaRPr lang="en-US" b="1" dirty="0">
              <a:solidFill>
                <a:srgbClr val="FFFFFF"/>
              </a:solidFill>
              <a:latin typeface="Arial Narrow" charset="0"/>
              <a:cs typeface="Times New Roman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en-US" sz="1000" b="1" dirty="0">
              <a:solidFill>
                <a:srgbClr val="FFFFFF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217100" name="TextBox 27"/>
          <p:cNvSpPr txBox="1">
            <a:spLocks noChangeArrowheads="1"/>
          </p:cNvSpPr>
          <p:nvPr/>
        </p:nvSpPr>
        <p:spPr bwMode="auto">
          <a:xfrm>
            <a:off x="7924800" y="284520"/>
            <a:ext cx="1155700" cy="1200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6" tIns="45688" rIns="91376" bIns="4568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ar-JO" b="1" dirty="0">
                <a:solidFill>
                  <a:srgbClr val="FFFFFF"/>
                </a:solidFill>
                <a:latin typeface="Arial" charset="0"/>
                <a:cs typeface="Arial" charset="0"/>
              </a:rPr>
              <a:t>38</a:t>
            </a:r>
            <a:br>
              <a:rPr lang="en-US" b="1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ar-JO" b="1" dirty="0">
                <a:solidFill>
                  <a:srgbClr val="FFFFFF"/>
                </a:solidFill>
                <a:latin typeface="Arial" charset="0"/>
                <a:cs typeface="Arial" charset="0"/>
              </a:rPr>
              <a:t>124</a:t>
            </a:r>
            <a:br>
              <a:rPr lang="en-US" b="1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ar-JO" b="1" dirty="0">
                <a:solidFill>
                  <a:srgbClr val="FFFFFF"/>
                </a:solidFill>
                <a:latin typeface="Arial" charset="0"/>
                <a:cs typeface="Arial" charset="0"/>
              </a:rPr>
              <a:t>39-41</a:t>
            </a:r>
            <a:endParaRPr lang="en-US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17101" name="Text Box 9"/>
          <p:cNvSpPr txBox="1">
            <a:spLocks noChangeArrowheads="1"/>
          </p:cNvSpPr>
          <p:nvPr/>
        </p:nvSpPr>
        <p:spPr bwMode="auto">
          <a:xfrm>
            <a:off x="6324600" y="1996511"/>
            <a:ext cx="990600" cy="1338828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87000">
                <a:srgbClr val="CCFFCC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45688" bIns="0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JO" sz="12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ربيع 62 -</a:t>
            </a:r>
            <a:br>
              <a:rPr lang="en-US" sz="12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</a:br>
            <a:r>
              <a:rPr lang="ar-JO" sz="12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خريف 67</a:t>
            </a:r>
            <a:endParaRPr lang="en-US" sz="1200" b="1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  <a:p>
            <a:pPr algn="ctr" eaLnBrk="1" hangingPunct="1"/>
            <a:r>
              <a:rPr lang="ar-JO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4</a:t>
            </a:r>
            <a:br>
              <a:rPr lang="en-US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</a:br>
            <a:r>
              <a:rPr lang="ar-JO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إسبانيا</a:t>
            </a:r>
            <a:endParaRPr lang="en-US" b="1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1000" b="1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34" name="Title 33"/>
          <p:cNvSpPr>
            <a:spLocks noGrp="1"/>
          </p:cNvSpPr>
          <p:nvPr>
            <p:ph type="title" idx="4294967295"/>
          </p:nvPr>
        </p:nvSpPr>
        <p:spPr>
          <a:xfrm>
            <a:off x="152400" y="347588"/>
            <a:ext cx="7772400" cy="707886"/>
          </a:xfrm>
          <a:gradFill flip="none" rotWithShape="1">
            <a:gsLst>
              <a:gs pos="0">
                <a:srgbClr val="008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  <a:tileRect/>
          </a:gradFill>
          <a:ln>
            <a:miter lim="800000"/>
            <a:headEnd/>
            <a:tailEnd/>
          </a:ln>
          <a:effectLst>
            <a:glow rad="101600">
              <a:srgbClr val="008000">
                <a:alpha val="75000"/>
              </a:srgbClr>
            </a:glow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ar-JO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charset="0"/>
              </a:rPr>
              <a:t>نظرة عامة على العهد الجديد (زمنياً)</a:t>
            </a:r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Times New Roman" charset="0"/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990606" y="4114800"/>
            <a:ext cx="792163" cy="3698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lIns="0" tIns="45688" rIns="0" bIns="4568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ar-JO" sz="18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غل</a:t>
            </a:r>
            <a:endParaRPr lang="en-US" sz="1600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2713038" y="4114800"/>
            <a:ext cx="792162" cy="3698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lIns="0" tIns="45688" rIns="0" bIns="4568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ar-JO" sz="18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1 تس</a:t>
            </a:r>
            <a:endParaRPr lang="en-US" sz="1600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2713038" y="4572000"/>
            <a:ext cx="792162" cy="3698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lIns="0" tIns="45688" rIns="0" bIns="4568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ar-JO" sz="18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2 تس</a:t>
            </a:r>
            <a:endParaRPr lang="en-US" sz="1600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3810006" y="4114800"/>
            <a:ext cx="792163" cy="3698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lIns="0" tIns="45688" rIns="0" bIns="4568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ar-JO" sz="18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1 كو</a:t>
            </a:r>
            <a:endParaRPr lang="en-US" sz="1600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810006" y="4572000"/>
            <a:ext cx="792163" cy="3698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lIns="0" tIns="45688" rIns="0" bIns="4568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ar-JO" sz="18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2 كو</a:t>
            </a:r>
            <a:endParaRPr lang="en-US" sz="1600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3810006" y="5029200"/>
            <a:ext cx="792163" cy="3698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lIns="0" tIns="45688" rIns="0" bIns="4568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ar-JO" sz="18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رو</a:t>
            </a:r>
            <a:endParaRPr lang="en-US" sz="1600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5486406" y="4114800"/>
            <a:ext cx="792163" cy="3698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lIns="0" tIns="45688" rIns="0" bIns="4568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ar-JO" sz="18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أف</a:t>
            </a:r>
            <a:endParaRPr lang="en-US" sz="1600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5486406" y="4572000"/>
            <a:ext cx="792163" cy="3698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lIns="0" tIns="45688" rIns="0" bIns="4568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ar-JO" sz="18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كو</a:t>
            </a:r>
            <a:endParaRPr lang="en-US" sz="1600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5486406" y="5029200"/>
            <a:ext cx="792163" cy="3698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lIns="0" tIns="45688" rIns="0" bIns="4568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ar-JO" sz="18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في</a:t>
            </a:r>
            <a:endParaRPr lang="en-US" sz="1600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5486406" y="5486400"/>
            <a:ext cx="792163" cy="3698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lIns="0" tIns="45688" rIns="0" bIns="4568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ar-JO" sz="18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فيل</a:t>
            </a:r>
            <a:endParaRPr lang="en-US" sz="1600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6446838" y="4114800"/>
            <a:ext cx="792162" cy="3698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lIns="0" tIns="45688" rIns="0" bIns="4568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ar-JO" sz="18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1 تي</a:t>
            </a:r>
            <a:endParaRPr lang="en-US" sz="1600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6446838" y="4572000"/>
            <a:ext cx="792162" cy="3698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lIns="0" tIns="45688" rIns="0" bIns="4568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ar-JO" sz="18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تي</a:t>
            </a:r>
            <a:endParaRPr lang="en-US" sz="1600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7391406" y="4114800"/>
            <a:ext cx="792163" cy="3698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lIns="0" tIns="45688" rIns="0" bIns="4568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ar-JO" sz="18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2 تي</a:t>
            </a:r>
            <a:endParaRPr lang="en-US" sz="1600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990606" y="3657600"/>
            <a:ext cx="792163" cy="369888"/>
          </a:xfrm>
          <a:prstGeom prst="rect">
            <a:avLst/>
          </a:prstGeom>
          <a:solidFill>
            <a:srgbClr val="800000"/>
          </a:solidFill>
          <a:ln w="12700">
            <a:solidFill>
              <a:srgbClr val="FFFFFF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lIns="0" tIns="45688" rIns="0" bIns="4568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ar-JO" sz="18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مت</a:t>
            </a:r>
            <a:endParaRPr lang="en-US" sz="1600" dirty="0">
              <a:solidFill>
                <a:srgbClr val="FFFFFF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4572006" y="3657600"/>
            <a:ext cx="792163" cy="369888"/>
          </a:xfrm>
          <a:prstGeom prst="rect">
            <a:avLst/>
          </a:prstGeom>
          <a:solidFill>
            <a:srgbClr val="800000"/>
          </a:solidFill>
          <a:ln w="12700">
            <a:solidFill>
              <a:srgbClr val="FFFFFF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lIns="0" tIns="45688" rIns="0" bIns="4568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ar-JO" sz="18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لو</a:t>
            </a:r>
            <a:endParaRPr lang="en-US" sz="1600" dirty="0">
              <a:solidFill>
                <a:srgbClr val="FFFFFF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7391406" y="3657600"/>
            <a:ext cx="792163" cy="369888"/>
          </a:xfrm>
          <a:prstGeom prst="rect">
            <a:avLst/>
          </a:prstGeom>
          <a:solidFill>
            <a:srgbClr val="800000"/>
          </a:solidFill>
          <a:ln w="12700">
            <a:solidFill>
              <a:srgbClr val="FFFFFF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lIns="0" tIns="45688" rIns="0" bIns="4568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ar-JO" sz="18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يو</a:t>
            </a:r>
            <a:endParaRPr lang="en-US" sz="1600" dirty="0">
              <a:solidFill>
                <a:srgbClr val="FFFFFF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6446838" y="3657600"/>
            <a:ext cx="792162" cy="369888"/>
          </a:xfrm>
          <a:prstGeom prst="rect">
            <a:avLst/>
          </a:prstGeom>
          <a:solidFill>
            <a:srgbClr val="800000"/>
          </a:solidFill>
          <a:ln w="12700">
            <a:solidFill>
              <a:srgbClr val="FFFFFF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lIns="0" tIns="45688" rIns="0" bIns="4568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ar-JO" sz="18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مر</a:t>
            </a:r>
            <a:endParaRPr lang="en-US" sz="1600" dirty="0">
              <a:solidFill>
                <a:srgbClr val="FFFFFF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990606" y="4572000"/>
            <a:ext cx="792163" cy="36988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lIns="0" tIns="45688" rIns="0" bIns="4568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ar-JO" sz="18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يع</a:t>
            </a:r>
            <a:endParaRPr lang="en-US" sz="1600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40" name="Text Box 19"/>
          <p:cNvSpPr txBox="1">
            <a:spLocks noChangeArrowheads="1"/>
          </p:cNvSpPr>
          <p:nvPr/>
        </p:nvSpPr>
        <p:spPr bwMode="auto">
          <a:xfrm>
            <a:off x="6446838" y="5029200"/>
            <a:ext cx="792162" cy="36988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lIns="0" tIns="45688" rIns="0" bIns="4568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ar-JO" sz="18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1 بط</a:t>
            </a:r>
            <a:endParaRPr lang="en-US" sz="1600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6446838" y="5486400"/>
            <a:ext cx="792162" cy="36988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lIns="0" tIns="45688" rIns="0" bIns="4568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ar-JO" sz="18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2 بط</a:t>
            </a:r>
            <a:endParaRPr lang="en-US" sz="1600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7391406" y="4572000"/>
            <a:ext cx="792163" cy="36988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lIns="0" tIns="45688" rIns="0" bIns="4568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ar-JO" sz="18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عب</a:t>
            </a:r>
            <a:endParaRPr lang="en-US" sz="1600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43" name="Text Box 19"/>
          <p:cNvSpPr txBox="1">
            <a:spLocks noChangeArrowheads="1"/>
          </p:cNvSpPr>
          <p:nvPr/>
        </p:nvSpPr>
        <p:spPr bwMode="auto">
          <a:xfrm>
            <a:off x="8305806" y="4114800"/>
            <a:ext cx="792163" cy="36988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lIns="0" tIns="45688" rIns="0" bIns="4568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ar-JO" sz="18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يه</a:t>
            </a:r>
            <a:endParaRPr lang="en-US" sz="1600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44" name="Text Box 19"/>
          <p:cNvSpPr txBox="1">
            <a:spLocks noChangeArrowheads="1"/>
          </p:cNvSpPr>
          <p:nvPr/>
        </p:nvSpPr>
        <p:spPr bwMode="auto">
          <a:xfrm>
            <a:off x="8305806" y="4572000"/>
            <a:ext cx="792163" cy="36988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lIns="0" tIns="45688" rIns="0" bIns="4568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ar-JO" sz="18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1 يو</a:t>
            </a:r>
            <a:endParaRPr lang="en-US" sz="1600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45" name="Text Box 19"/>
          <p:cNvSpPr txBox="1">
            <a:spLocks noChangeArrowheads="1"/>
          </p:cNvSpPr>
          <p:nvPr/>
        </p:nvSpPr>
        <p:spPr bwMode="auto">
          <a:xfrm>
            <a:off x="8305806" y="5029200"/>
            <a:ext cx="792163" cy="36988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lIns="0" tIns="45688" rIns="0" bIns="4568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ar-JO" sz="18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2 يو</a:t>
            </a:r>
            <a:endParaRPr lang="en-US" sz="1600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>
            <a:off x="8305806" y="5486400"/>
            <a:ext cx="792163" cy="36988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lIns="0" tIns="45688" rIns="0" bIns="4568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ar-JO" sz="18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3 يو</a:t>
            </a:r>
            <a:endParaRPr lang="en-US" sz="1600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47" name="Text Box 19"/>
          <p:cNvSpPr txBox="1">
            <a:spLocks noChangeArrowheads="1"/>
          </p:cNvSpPr>
          <p:nvPr/>
        </p:nvSpPr>
        <p:spPr bwMode="auto">
          <a:xfrm>
            <a:off x="8305806" y="5943600"/>
            <a:ext cx="792163" cy="36988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lIns="0" tIns="45688" rIns="0" bIns="4568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ar-JO" sz="18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رؤ</a:t>
            </a:r>
            <a:endParaRPr lang="en-US" sz="1600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48" name="Text Box 22"/>
          <p:cNvSpPr txBox="1">
            <a:spLocks noChangeArrowheads="1"/>
          </p:cNvSpPr>
          <p:nvPr/>
        </p:nvSpPr>
        <p:spPr bwMode="auto">
          <a:xfrm>
            <a:off x="5486406" y="3657600"/>
            <a:ext cx="792163" cy="369888"/>
          </a:xfrm>
          <a:prstGeom prst="rect">
            <a:avLst/>
          </a:prstGeom>
          <a:solidFill>
            <a:srgbClr val="800000"/>
          </a:solidFill>
          <a:ln w="12700">
            <a:solidFill>
              <a:srgbClr val="FFFFFF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lIns="0" tIns="45688" rIns="0" bIns="4568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ar-JO" sz="18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أع</a:t>
            </a:r>
            <a:endParaRPr lang="en-US" sz="1600" dirty="0">
              <a:solidFill>
                <a:srgbClr val="FFFFFF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50" name="Text Box 19"/>
          <p:cNvSpPr txBox="1">
            <a:spLocks noChangeArrowheads="1"/>
          </p:cNvSpPr>
          <p:nvPr/>
        </p:nvSpPr>
        <p:spPr bwMode="auto">
          <a:xfrm>
            <a:off x="152400" y="5013176"/>
            <a:ext cx="1800225" cy="369888"/>
          </a:xfrm>
          <a:prstGeom prst="rect">
            <a:avLst/>
          </a:prstGeom>
          <a:solidFill>
            <a:srgbClr val="800000"/>
          </a:solidFill>
          <a:ln w="12700">
            <a:solidFill>
              <a:srgbClr val="FFFFFF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lIns="0" tIns="45688" rIns="0" bIns="4568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ar-JO" sz="18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الأناجيل و الأعمال</a:t>
            </a:r>
            <a:endParaRPr lang="en-US" sz="1600" dirty="0">
              <a:solidFill>
                <a:srgbClr val="FFFFFF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51" name="Text Box 19"/>
          <p:cNvSpPr txBox="1">
            <a:spLocks noChangeArrowheads="1"/>
          </p:cNvSpPr>
          <p:nvPr/>
        </p:nvSpPr>
        <p:spPr bwMode="auto">
          <a:xfrm>
            <a:off x="152400" y="5481492"/>
            <a:ext cx="1800225" cy="3683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lIns="0" tIns="45688" rIns="0" bIns="4568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ar-JO" sz="18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الرسائل البولسية</a:t>
            </a:r>
            <a:endParaRPr lang="en-US" sz="1600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52" name="Text Box 19"/>
          <p:cNvSpPr txBox="1">
            <a:spLocks noChangeArrowheads="1"/>
          </p:cNvSpPr>
          <p:nvPr/>
        </p:nvSpPr>
        <p:spPr bwMode="auto">
          <a:xfrm>
            <a:off x="152400" y="5948220"/>
            <a:ext cx="1800225" cy="36988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lIns="0" tIns="45688" rIns="0" bIns="4568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ar-JO" sz="18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الرسائل العامة</a:t>
            </a:r>
            <a:endParaRPr lang="en-US" sz="1600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217136" name="Text Box 7"/>
          <p:cNvSpPr txBox="1">
            <a:spLocks noChangeArrowheads="1"/>
          </p:cNvSpPr>
          <p:nvPr/>
        </p:nvSpPr>
        <p:spPr bwMode="auto">
          <a:xfrm>
            <a:off x="2667000" y="1987844"/>
            <a:ext cx="990600" cy="131574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87000">
                <a:srgbClr val="CCFFCC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45688" bIns="0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JO" sz="12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نيسان 50-</a:t>
            </a:r>
            <a:br>
              <a:rPr lang="en-US" sz="12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</a:br>
            <a:r>
              <a:rPr lang="ar-JO" sz="12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أيلول 52</a:t>
            </a:r>
            <a:endParaRPr lang="en-US" sz="1200" b="1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  <a:p>
            <a:pPr algn="ctr" eaLnBrk="1" hangingPunct="1"/>
            <a:r>
              <a:rPr lang="ar-JO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2</a:t>
            </a:r>
            <a:br>
              <a:rPr lang="en-US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</a:br>
            <a:r>
              <a:rPr lang="ar-JO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بحر إيجة</a:t>
            </a:r>
            <a:endParaRPr lang="en-US" b="1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900" b="1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217137" name="Text Box 17"/>
          <p:cNvSpPr txBox="1">
            <a:spLocks noChangeArrowheads="1"/>
          </p:cNvSpPr>
          <p:nvPr/>
        </p:nvSpPr>
        <p:spPr bwMode="auto">
          <a:xfrm>
            <a:off x="-76200" y="2340749"/>
            <a:ext cx="99060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JO" sz="12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صيف 35-37</a:t>
            </a:r>
            <a:endParaRPr lang="en-US" sz="1200" b="1" dirty="0">
              <a:solidFill>
                <a:srgbClr val="FFFFFF"/>
              </a:solidFill>
              <a:latin typeface="Arial Narrow" charset="0"/>
              <a:cs typeface="Times New Roman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ar-JO" sz="16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دمشق</a:t>
            </a:r>
            <a:br>
              <a:rPr lang="en-US" sz="16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</a:br>
            <a:r>
              <a:rPr lang="ar-JO" sz="16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أنطاكية</a:t>
            </a:r>
            <a:endParaRPr lang="en-US" sz="1600" b="1" dirty="0">
              <a:solidFill>
                <a:srgbClr val="FFFFFF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53" name="Text Box 10"/>
          <p:cNvSpPr txBox="1">
            <a:spLocks noChangeArrowheads="1"/>
          </p:cNvSpPr>
          <p:nvPr/>
        </p:nvSpPr>
        <p:spPr bwMode="auto">
          <a:xfrm>
            <a:off x="2286000" y="5851932"/>
            <a:ext cx="990600" cy="369332"/>
          </a:xfrm>
          <a:prstGeom prst="rect">
            <a:avLst/>
          </a:prstGeom>
          <a:solidFill>
            <a:schemeClr val="accent4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0" tIns="0" rIns="45688" bIns="0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ar-JO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روما</a:t>
            </a:r>
            <a:endParaRPr lang="en-US" sz="1000" b="1" dirty="0">
              <a:solidFill>
                <a:srgbClr val="FFFFFF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217139" name="Text Box 20"/>
          <p:cNvSpPr txBox="1">
            <a:spLocks noChangeArrowheads="1"/>
          </p:cNvSpPr>
          <p:nvPr/>
        </p:nvSpPr>
        <p:spPr bwMode="auto">
          <a:xfrm>
            <a:off x="3352800" y="5433864"/>
            <a:ext cx="1600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JO" sz="18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الرحلات</a:t>
            </a:r>
            <a:endParaRPr lang="en-US" b="1" dirty="0">
              <a:solidFill>
                <a:srgbClr val="FFFFFF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217140" name="Text Box 9"/>
          <p:cNvSpPr txBox="1">
            <a:spLocks noChangeArrowheads="1"/>
          </p:cNvSpPr>
          <p:nvPr/>
        </p:nvSpPr>
        <p:spPr bwMode="auto">
          <a:xfrm>
            <a:off x="2286000" y="5388382"/>
            <a:ext cx="990600" cy="369332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87000">
                <a:srgbClr val="CCFFCC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45688" bIns="0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ar-JO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1 2 3 4</a:t>
            </a:r>
            <a:endParaRPr lang="en-US" sz="1000" b="1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217141" name="Text Box 20"/>
          <p:cNvSpPr txBox="1">
            <a:spLocks noChangeArrowheads="1"/>
          </p:cNvSpPr>
          <p:nvPr/>
        </p:nvSpPr>
        <p:spPr bwMode="auto">
          <a:xfrm>
            <a:off x="3352800" y="5897414"/>
            <a:ext cx="1600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JO" sz="18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السجون</a:t>
            </a:r>
            <a:endParaRPr lang="en-US" b="1" dirty="0">
              <a:solidFill>
                <a:srgbClr val="FFFFFF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54" name="Text Box 9">
            <a:extLst>
              <a:ext uri="{FF2B5EF4-FFF2-40B4-BE49-F238E27FC236}">
                <a16:creationId xmlns:a16="http://schemas.microsoft.com/office/drawing/2014/main" id="{E5454790-7A29-E140-9AA2-D41ECC23C19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743325" y="1987843"/>
            <a:ext cx="1018064" cy="1316736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87000">
                <a:srgbClr val="CCFFCC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45688" bIns="0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charset="0"/>
                <a:ea typeface="ＭＳ Ｐゴシック" charset="0"/>
                <a:cs typeface="Times New Roman" charset="0"/>
              </a:rPr>
              <a:t>ربيع 53-</a:t>
            </a:r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charset="0"/>
                <a:ea typeface="ＭＳ Ｐゴシック" charset="0"/>
                <a:cs typeface="Times New Roman" charset="0"/>
              </a:rPr>
            </a:br>
            <a:r>
              <a:rPr kumimoji="0" lang="ar-JO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charset="0"/>
                <a:ea typeface="ＭＳ Ｐゴシック" charset="0"/>
                <a:cs typeface="Times New Roman" charset="0"/>
              </a:rPr>
              <a:t>ايار 57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charset="0"/>
              <a:ea typeface="ＭＳ Ｐゴシック" charset="0"/>
              <a:cs typeface="Times New Roman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charset="0"/>
                <a:ea typeface="ＭＳ Ｐゴシック" charset="0"/>
                <a:cs typeface="Times New Roman" charset="0"/>
              </a:rPr>
              <a:t>3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charset="0"/>
                <a:ea typeface="ＭＳ Ｐゴシック" charset="0"/>
                <a:cs typeface="Times New Roman" charset="0"/>
              </a:rPr>
            </a:br>
            <a:r>
              <a:rPr kumimoji="0" lang="ar-JO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charset="0"/>
                <a:ea typeface="ＭＳ Ｐゴシック" charset="0"/>
                <a:cs typeface="Times New Roman" charset="0"/>
              </a:rPr>
              <a:t>أسيا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charset="0"/>
              <a:ea typeface="ＭＳ Ｐゴシック" charset="0"/>
              <a:cs typeface="Times New Roman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55" name="Text Box 10">
            <a:extLst>
              <a:ext uri="{FF2B5EF4-FFF2-40B4-BE49-F238E27FC236}">
                <a16:creationId xmlns:a16="http://schemas.microsoft.com/office/drawing/2014/main" id="{AF4FBD2B-CFD0-6D42-8396-9EC0F5B10DE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286380" y="1987844"/>
            <a:ext cx="987552" cy="1316736"/>
          </a:xfrm>
          <a:prstGeom prst="rect">
            <a:avLst/>
          </a:prstGeom>
          <a:solidFill>
            <a:schemeClr val="accent4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45688" bIns="0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charset="0"/>
                <a:ea typeface="ＭＳ Ｐゴシック" charset="0"/>
                <a:cs typeface="Times New Roman" charset="0"/>
              </a:rPr>
              <a:t>شباط 60 –</a:t>
            </a:r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charset="0"/>
                <a:ea typeface="ＭＳ Ｐゴシック" charset="0"/>
                <a:cs typeface="Times New Roman" charset="0"/>
              </a:rPr>
            </a:br>
            <a:r>
              <a:rPr kumimoji="0" lang="ar-JO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charset="0"/>
                <a:ea typeface="ＭＳ Ｐゴシック" charset="0"/>
                <a:cs typeface="Times New Roman" charset="0"/>
              </a:rPr>
              <a:t> آذار 62</a:t>
            </a:r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charset="0"/>
                <a:ea typeface="ＭＳ Ｐゴシック" charset="0"/>
                <a:cs typeface="Times New Roman" charset="0"/>
              </a:rPr>
            </a:br>
            <a:r>
              <a:rPr kumimoji="0" lang="ar-JO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charset="0"/>
                <a:ea typeface="ＭＳ Ｐゴシック" charset="0"/>
                <a:cs typeface="Times New Roman" charset="0"/>
              </a:rPr>
              <a:t>1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charset="0"/>
                <a:ea typeface="ＭＳ Ｐゴシック" charset="0"/>
                <a:cs typeface="Times New Roman" charset="0"/>
              </a:rPr>
            </a:br>
            <a:r>
              <a:rPr kumimoji="0" lang="ar-JO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charset="0"/>
                <a:ea typeface="ＭＳ Ｐゴシック" charset="0"/>
                <a:cs typeface="Times New Roman" charset="0"/>
              </a:rPr>
              <a:t>روما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charset="0"/>
              <a:ea typeface="ＭＳ Ｐゴシック" charset="0"/>
              <a:cs typeface="Times New Roman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charset="0"/>
              <a:ea typeface="ＭＳ Ｐゴシック" charset="0"/>
              <a:cs typeface="Times New Roman" charset="0"/>
            </a:endParaRPr>
          </a:p>
        </p:txBody>
      </p:sp>
      <p:sp>
        <p:nvSpPr>
          <p:cNvPr id="56" name="Text Box 20">
            <a:extLst>
              <a:ext uri="{FF2B5EF4-FFF2-40B4-BE49-F238E27FC236}">
                <a16:creationId xmlns:a16="http://schemas.microsoft.com/office/drawing/2014/main" id="{2C436111-4AB7-F847-B169-755B3F42E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7233" y="6422953"/>
            <a:ext cx="244792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2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Chronological</a:t>
            </a:r>
            <a:endParaRPr lang="en-US" sz="1600" b="1" dirty="0">
              <a:solidFill>
                <a:srgbClr val="FFFFFF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EFB6E8-CECF-C875-7312-2E0D5E64B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69089"/>
            <a:ext cx="9144000" cy="400045"/>
          </a:xfrm>
          <a:prstGeom prst="rect">
            <a:avLst/>
          </a:prstGeom>
          <a:solidFill>
            <a:srgbClr val="000514"/>
          </a:solidFill>
          <a:ln w="9525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514">
                <a:alpha val="74998"/>
              </a:srgbClr>
            </a:outerShdw>
          </a:effectLst>
        </p:spPr>
        <p:txBody>
          <a:bodyPr anchor="ctr"/>
          <a:lstStyle/>
          <a:p>
            <a:pPr algn="ctr"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0000"/>
              <a:buFont typeface="Wingdings" charset="0"/>
              <a:buNone/>
              <a:defRPr/>
            </a:pPr>
            <a:r>
              <a:rPr lang="ar-JO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د. ريك جريفيث</a:t>
            </a: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 • </a:t>
            </a:r>
            <a:r>
              <a:rPr lang="ar-JO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 مؤسسة الدراسات اللاهوتية الأردنية</a:t>
            </a: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• BibleStudyDownloads.org</a:t>
            </a:r>
          </a:p>
        </p:txBody>
      </p:sp>
    </p:spTree>
    <p:extLst>
      <p:ext uri="{BB962C8B-B14F-4D97-AF65-F5344CB8AC3E}">
        <p14:creationId xmlns:p14="http://schemas.microsoft.com/office/powerpoint/2010/main" val="205187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6" grpId="0" animBg="1"/>
      <p:bldP spid="37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Designs\Capsules.pot</Template>
  <TotalTime>30162</TotalTime>
  <Words>181</Words>
  <Application>Microsoft Macintosh PowerPoint</Application>
  <PresentationFormat>On-screen Show (4:3)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Times New Roman</vt:lpstr>
      <vt:lpstr>Wingdings</vt:lpstr>
      <vt:lpstr>Default Design</vt:lpstr>
      <vt:lpstr>نظرة عامة على العهد الجديد (زمنياً)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Yeong</dc:creator>
  <cp:lastModifiedBy>Rick Griffith</cp:lastModifiedBy>
  <cp:revision>197</cp:revision>
  <dcterms:created xsi:type="dcterms:W3CDTF">2002-12-23T16:16:03Z</dcterms:created>
  <dcterms:modified xsi:type="dcterms:W3CDTF">2022-07-20T15:07:32Z</dcterms:modified>
</cp:coreProperties>
</file>